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7" r:id="rId5"/>
    <p:sldId id="283" r:id="rId6"/>
    <p:sldId id="284" r:id="rId7"/>
    <p:sldId id="282" r:id="rId8"/>
    <p:sldId id="292" r:id="rId9"/>
    <p:sldId id="261" r:id="rId10"/>
    <p:sldId id="288" r:id="rId11"/>
    <p:sldId id="286" r:id="rId12"/>
    <p:sldId id="287" r:id="rId13"/>
    <p:sldId id="289" r:id="rId14"/>
    <p:sldId id="290" r:id="rId15"/>
    <p:sldId id="291" r:id="rId16"/>
    <p:sldId id="293" r:id="rId17"/>
    <p:sldId id="294" r:id="rId18"/>
    <p:sldId id="262" r:id="rId19"/>
    <p:sldId id="295" r:id="rId20"/>
    <p:sldId id="296" r:id="rId21"/>
    <p:sldId id="297" r:id="rId22"/>
    <p:sldId id="298" r:id="rId23"/>
    <p:sldId id="299" r:id="rId24"/>
    <p:sldId id="300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71" d="100"/>
          <a:sy n="71" d="100"/>
        </p:scale>
        <p:origin x="4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0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70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27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71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07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351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440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4532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641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056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77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256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47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0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9144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52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8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pa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9372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24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3617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235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686868" y="590811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908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0809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9618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8427" y="1148060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7235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486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4860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15235" y="1581663"/>
            <a:ext cx="4786225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508260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005CD-FB5A-4905-B7C8-ED3E23A79D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0"/>
            <a:ext cx="5676382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686869" y="590810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 3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721475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083579" y="2987521"/>
            <a:ext cx="3429002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083581" y="-441479"/>
            <a:ext cx="3428999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 4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369079" y="1273022"/>
            <a:ext cx="6858001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369079" y="1273022"/>
            <a:ext cx="6858001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Emphasized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Sec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B2B2C22F-24A9-422A-8418-DE49631AA9DB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0" r:id="rId17"/>
    <p:sldLayoutId id="2147483652" r:id="rId18"/>
    <p:sldLayoutId id="2147483656" r:id="rId19"/>
    <p:sldLayoutId id="2147483657" r:id="rId20"/>
    <p:sldLayoutId id="2147483653" r:id="rId21"/>
    <p:sldLayoutId id="2147483677" r:id="rId22"/>
    <p:sldLayoutId id="2147483678" r:id="rId23"/>
    <p:sldLayoutId id="2147483654" r:id="rId24"/>
    <p:sldLayoutId id="2147483655" r:id="rId25"/>
    <p:sldLayoutId id="2147483660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A756A3F-0F08-4577-8E72-1E643EFB0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0" y="253854"/>
            <a:ext cx="12192000" cy="63502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2B1C5-78F6-4A28-8883-7C500ADCB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686868" y="590811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D38B-2505-420A-A14A-D41E71EDBA33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Java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17F2-8C36-4584-BD5D-0B00606DF9A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r>
              <a:rPr lang="pt-BR" dirty="0"/>
              <a:t>New features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 – supporting and updating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DF0D2-96EB-43B4-9610-8CBDC001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342342"/>
            <a:ext cx="9093200" cy="50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Releases after JAVA 8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B8AB0-6653-4F71-8648-756D76861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90" y="1659567"/>
            <a:ext cx="9025467" cy="5044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A35F50-D359-43C1-B36D-D6A865005636}"/>
              </a:ext>
            </a:extLst>
          </p:cNvPr>
          <p:cNvSpPr/>
          <p:nvPr/>
        </p:nvSpPr>
        <p:spPr>
          <a:xfrm>
            <a:off x="775447" y="10753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-&gt; Interim Releases</a:t>
            </a:r>
            <a:br>
              <a:rPr lang="en-US" dirty="0"/>
            </a:br>
            <a:r>
              <a:rPr lang="en-US" dirty="0"/>
              <a:t>-&gt; </a:t>
            </a:r>
            <a:r>
              <a:rPr lang="pt-BR" dirty="0"/>
              <a:t>LTS (Long term support) releases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2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6BE43-2D46-4002-A946-60FC5900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AA02-16F8-4873-9126-61D975FF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48" y="1291764"/>
            <a:ext cx="8413871" cy="46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83" y="1033581"/>
            <a:ext cx="10453713" cy="432000"/>
          </a:xfrm>
        </p:spPr>
        <p:txBody>
          <a:bodyPr/>
          <a:lstStyle/>
          <a:p>
            <a:r>
              <a:rPr lang="en-US" sz="5400" dirty="0"/>
              <a:t>That sounds overly complicated. </a:t>
            </a:r>
            <a:br>
              <a:rPr lang="en-US" sz="5400" dirty="0"/>
            </a:br>
            <a:r>
              <a:rPr lang="en-US" sz="5400" dirty="0"/>
              <a:t>Talk us through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14</a:t>
            </a:fld>
            <a:endParaRPr lang="en-US" b="1" i="1" noProof="0" dirty="0"/>
          </a:p>
        </p:txBody>
      </p:sp>
      <p:pic>
        <p:nvPicPr>
          <p:cNvPr id="6" name="Picture 5" descr="mage result for gif  wtf">
            <a:extLst>
              <a:ext uri="{FF2B5EF4-FFF2-40B4-BE49-F238E27FC236}">
                <a16:creationId xmlns:a16="http://schemas.microsoft.com/office/drawing/2014/main" id="{FFEE782E-06A6-4B37-AE98-07FE00C0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8" y="2869400"/>
            <a:ext cx="2824381" cy="25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7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Teacher pointing at board icon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2768" y="2181517"/>
            <a:ext cx="1410102" cy="141010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3782" y="3971432"/>
            <a:ext cx="1620000" cy="360000"/>
          </a:xfrm>
        </p:spPr>
        <p:txBody>
          <a:bodyPr/>
          <a:lstStyle/>
          <a:p>
            <a:r>
              <a:rPr lang="en-US" sz="2400" dirty="0"/>
              <a:t>Free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647" y="4471987"/>
            <a:ext cx="2386270" cy="720000"/>
          </a:xfrm>
        </p:spPr>
        <p:txBody>
          <a:bodyPr/>
          <a:lstStyle/>
          <a:p>
            <a:r>
              <a:rPr lang="en-US" sz="2400" dirty="0"/>
              <a:t>OpenJDK</a:t>
            </a:r>
            <a:endParaRPr lang="en-US" sz="1800" dirty="0"/>
          </a:p>
          <a:p>
            <a:r>
              <a:rPr lang="pt-BR" sz="1800" dirty="0"/>
              <a:t>But will be replaced every 6 months</a:t>
            </a:r>
          </a:p>
          <a:p>
            <a:endParaRPr lang="en-US" sz="1800" dirty="0"/>
          </a:p>
        </p:txBody>
      </p:sp>
      <p:pic>
        <p:nvPicPr>
          <p:cNvPr id="31" name="Picture Placeholder 30" descr="Coins icon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30949" y="2331629"/>
            <a:ext cx="1259990" cy="125999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91366" y="3971432"/>
            <a:ext cx="1620000" cy="360000"/>
          </a:xfrm>
        </p:spPr>
        <p:txBody>
          <a:bodyPr/>
          <a:lstStyle/>
          <a:p>
            <a:r>
              <a:rPr lang="en-US" sz="2400" dirty="0"/>
              <a:t>Commercial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791366" y="4471987"/>
            <a:ext cx="1869846" cy="720000"/>
          </a:xfrm>
        </p:spPr>
        <p:txBody>
          <a:bodyPr/>
          <a:lstStyle/>
          <a:p>
            <a:r>
              <a:rPr lang="en-US" sz="2400" dirty="0"/>
              <a:t>Oracle JDK</a:t>
            </a:r>
          </a:p>
          <a:p>
            <a:r>
              <a:rPr lang="pt-BR" sz="1800" dirty="0"/>
              <a:t>But you have to pay to use it in production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21" name="Picture Placeholder 20" descr="Image of digital blood sugar machine and an empty bottle of test strips turned on its side.">
            <a:extLst>
              <a:ext uri="{FF2B5EF4-FFF2-40B4-BE49-F238E27FC236}">
                <a16:creationId xmlns:a16="http://schemas.microsoft.com/office/drawing/2014/main" id="{F4941105-96AE-42F4-A7DC-B53030B853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BDBEA-2EB9-46A6-9498-C171B6423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8E58A-81DA-4027-AF1A-5CE6143D0FB9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1" y="1786467"/>
            <a:ext cx="8609378" cy="32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8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	</a:t>
            </a:r>
            <a:r>
              <a:rPr lang="en-US" sz="2400" dirty="0"/>
              <a:t>OpenJDK vendors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1FA2F-A237-4A8D-8A0A-AEDED718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50" y="1265074"/>
            <a:ext cx="8475133" cy="4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572A-B39F-4E2F-8DC2-819DEB32A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6" y="1391998"/>
            <a:ext cx="4070761" cy="76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90D92-C2BF-4A84-B1F8-CABA8E571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73" y="2662980"/>
            <a:ext cx="8000254" cy="34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572A-B39F-4E2F-8DC2-819DEB32A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6" y="1116953"/>
            <a:ext cx="4070761" cy="76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C856B-D247-4671-B144-691E93F9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71603"/>
            <a:ext cx="7854161" cy="43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453713" cy="432000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Upgrading from Java 8 sounds scary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</a:t>
            </a:fld>
            <a:endParaRPr lang="en-US" b="1" i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FFCAC-7DAC-4109-8258-038D32427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00" y="2588913"/>
            <a:ext cx="3699933" cy="27441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98DC40-668C-4B33-9590-453CFA5ADD32}"/>
              </a:ext>
            </a:extLst>
          </p:cNvPr>
          <p:cNvSpPr/>
          <p:nvPr/>
        </p:nvSpPr>
        <p:spPr>
          <a:xfrm>
            <a:off x="703978" y="3244334"/>
            <a:ext cx="4669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 don’t want to pay for java</a:t>
            </a:r>
          </a:p>
        </p:txBody>
      </p:sp>
    </p:spTree>
    <p:extLst>
      <p:ext uri="{BB962C8B-B14F-4D97-AF65-F5344CB8AC3E}">
        <p14:creationId xmlns:p14="http://schemas.microsoft.com/office/powerpoint/2010/main" val="357541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Some New Features from JAVA 11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C9973-4089-4238-A025-76D892B8B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69" y="2348255"/>
            <a:ext cx="4852755" cy="2726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216422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Some New Features from JAVA 11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D62AC5-27E1-4CED-B7F6-CC9B04C750D5}"/>
              </a:ext>
            </a:extLst>
          </p:cNvPr>
          <p:cNvSpPr>
            <a:spLocks noGrp="1"/>
          </p:cNvSpPr>
          <p:nvPr/>
        </p:nvSpPr>
        <p:spPr>
          <a:xfrm>
            <a:off x="645724" y="1600200"/>
            <a:ext cx="5220194" cy="463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err="1"/>
              <a:t>Jshel</a:t>
            </a:r>
            <a:endParaRPr lang="pt-BR" sz="2800" dirty="0"/>
          </a:p>
          <a:p>
            <a:r>
              <a:rPr lang="pt-BR" sz="2800" dirty="0"/>
              <a:t>VAR</a:t>
            </a:r>
          </a:p>
          <a:p>
            <a:r>
              <a:rPr lang="pt-BR" sz="2800" dirty="0" err="1"/>
              <a:t>Collection</a:t>
            </a:r>
            <a:r>
              <a:rPr lang="pt-BR" sz="2800" dirty="0"/>
              <a:t> </a:t>
            </a:r>
            <a:r>
              <a:rPr lang="pt-BR" sz="2800" dirty="0" err="1"/>
              <a:t>factories</a:t>
            </a:r>
            <a:endParaRPr lang="pt-BR" sz="2800" dirty="0"/>
          </a:p>
          <a:p>
            <a:pPr lvl="1"/>
            <a:r>
              <a:rPr lang="pt-BR" sz="2800" dirty="0" err="1"/>
              <a:t>list.of</a:t>
            </a:r>
            <a:endParaRPr lang="pt-BR" sz="2800" dirty="0"/>
          </a:p>
          <a:p>
            <a:pPr lvl="1"/>
            <a:r>
              <a:rPr lang="pt-BR" sz="2800" dirty="0" err="1"/>
              <a:t>Map.of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45253-84E1-4EB8-9606-0BA7846BECBB}"/>
              </a:ext>
            </a:extLst>
          </p:cNvPr>
          <p:cNvSpPr txBox="1">
            <a:spLocks/>
          </p:cNvSpPr>
          <p:nvPr/>
        </p:nvSpPr>
        <p:spPr>
          <a:xfrm>
            <a:off x="6366350" y="1828800"/>
            <a:ext cx="5220194" cy="3056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Stream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Optional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Multi</a:t>
            </a:r>
            <a:r>
              <a:rPr lang="pt-BR" sz="2800" dirty="0"/>
              <a:t> release </a:t>
            </a:r>
            <a:r>
              <a:rPr lang="pt-BR" sz="2800" dirty="0" err="1"/>
              <a:t>jar</a:t>
            </a:r>
            <a:r>
              <a:rPr lang="pt-BR" sz="2800" dirty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Switch </a:t>
            </a:r>
            <a:r>
              <a:rPr lang="pt-BR" sz="2800" dirty="0" err="1"/>
              <a:t>expressions</a:t>
            </a:r>
            <a:endParaRPr lang="pt-BR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15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45253-84E1-4EB8-9606-0BA7846BECBB}"/>
              </a:ext>
            </a:extLst>
          </p:cNvPr>
          <p:cNvSpPr txBox="1">
            <a:spLocks/>
          </p:cNvSpPr>
          <p:nvPr/>
        </p:nvSpPr>
        <p:spPr>
          <a:xfrm>
            <a:off x="1121997" y="1848118"/>
            <a:ext cx="5220194" cy="3056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Memory Usage</a:t>
            </a:r>
          </a:p>
          <a:p>
            <a:r>
              <a:rPr lang="en-US" sz="2800" dirty="0"/>
              <a:t>Garbage collector improvements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895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453713" cy="432000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Upgrading from Java 8 sounds scary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</a:t>
            </a:fld>
            <a:endParaRPr lang="en-US" b="1" i="1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8DC40-668C-4B33-9590-453CFA5ADD32}"/>
              </a:ext>
            </a:extLst>
          </p:cNvPr>
          <p:cNvSpPr/>
          <p:nvPr/>
        </p:nvSpPr>
        <p:spPr>
          <a:xfrm>
            <a:off x="188259" y="3244334"/>
            <a:ext cx="55536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Super happy with java 8, 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C45FD-2BB5-4FE2-8E6D-F66DF1F1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58" y="2402476"/>
            <a:ext cx="3804355" cy="2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4</a:t>
            </a:fld>
            <a:endParaRPr lang="en-US" b="1" i="1" noProof="0" dirty="0"/>
          </a:p>
        </p:txBody>
      </p:sp>
      <p:pic>
        <p:nvPicPr>
          <p:cNvPr id="41" name="Content Placeholder 6">
            <a:extLst>
              <a:ext uri="{FF2B5EF4-FFF2-40B4-BE49-F238E27FC236}">
                <a16:creationId xmlns:a16="http://schemas.microsoft.com/office/drawing/2014/main" id="{AD1E175D-250A-4375-A3C5-776F9D66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1"/>
            <a:ext cx="10394231" cy="59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4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9C1BC8A5-72B9-493A-A755-07976F3C1F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>
          <a:xfrm>
            <a:off x="136525" y="136525"/>
            <a:ext cx="1205547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5437343" y="1204759"/>
            <a:ext cx="6721473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865945" y="5641476"/>
            <a:ext cx="3863221" cy="720000"/>
          </a:xfrm>
        </p:spPr>
        <p:txBody>
          <a:bodyPr/>
          <a:lstStyle/>
          <a:p>
            <a:r>
              <a:rPr lang="en-US" sz="4800" dirty="0"/>
              <a:t>Releases &amp; Updates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until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841A343-CC8F-4D42-AE3A-3A16A7BC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545091"/>
            <a:ext cx="10725193" cy="42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" y="137307"/>
            <a:ext cx="11424671" cy="1368764"/>
          </a:xfrm>
        </p:spPr>
        <p:txBody>
          <a:bodyPr/>
          <a:lstStyle/>
          <a:p>
            <a:r>
              <a:rPr lang="en-US" dirty="0"/>
              <a:t>Releases after JAVA 8 (</a:t>
            </a:r>
            <a:r>
              <a:rPr lang="pt-BR" dirty="0"/>
              <a:t>Releses of JAVA every six months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AE83-79FD-4C8B-9E57-919E6B6C8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25" y="1402693"/>
            <a:ext cx="9035350" cy="5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3E391-619A-4688-9D8C-A7446A47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2" y="1133557"/>
            <a:ext cx="9516533" cy="5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E6122-2BEA-4D4A-96B5-33F4A50D0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64000"/>
            <a:ext cx="9499600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652269_Healthcare pitch deck_RVA_v5" id="{131D69DF-5A4C-4D7D-9CA6-F5F98F0CBF64}" vid="{02C95288-9555-411A-9D92-BD9F03F3A2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2D1CBC-A6D2-4C27-A0DD-244AE04E3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A2AAC-D70B-4233-9389-268D6896774D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FFFEA1C-4D28-422A-816B-51B2F61D85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0</TotalTime>
  <Words>215</Words>
  <Application>Microsoft Office PowerPoint</Application>
  <PresentationFormat>Widescreen</PresentationFormat>
  <Paragraphs>84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Times New Roman</vt:lpstr>
      <vt:lpstr>Office Theme</vt:lpstr>
      <vt:lpstr>Java 11</vt:lpstr>
      <vt:lpstr>Upgrading from Java 8 sounds scary</vt:lpstr>
      <vt:lpstr>Upgrading from Java 8 sounds scary</vt:lpstr>
      <vt:lpstr>PowerPoint Presentation</vt:lpstr>
      <vt:lpstr>Releases &amp; Updates</vt:lpstr>
      <vt:lpstr>Releases until JAVA 8</vt:lpstr>
      <vt:lpstr>Releases after JAVA 8 (Releses of JAVA every six months)</vt:lpstr>
      <vt:lpstr>Releases after JAVA 8</vt:lpstr>
      <vt:lpstr>Releases after JAVA 8</vt:lpstr>
      <vt:lpstr>Releases after JAVA 8 – supporting and updating</vt:lpstr>
      <vt:lpstr>Releases after JAVA 8   </vt:lpstr>
      <vt:lpstr>Licensing</vt:lpstr>
      <vt:lpstr>Licensing  </vt:lpstr>
      <vt:lpstr>That sounds overly complicated.  Talk us through it.</vt:lpstr>
      <vt:lpstr>Solution</vt:lpstr>
      <vt:lpstr>Licensing  </vt:lpstr>
      <vt:lpstr>Licensing  OpenJDK vendors  </vt:lpstr>
      <vt:lpstr>Licensing   </vt:lpstr>
      <vt:lpstr>Licensing   </vt:lpstr>
      <vt:lpstr>Some New Features from JAVA 11   </vt:lpstr>
      <vt:lpstr>Some New Features from JAVA 11   </vt:lpstr>
      <vt:lpstr>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2019-07-01T20:11:30Z</dcterms:created>
  <dcterms:modified xsi:type="dcterms:W3CDTF">2019-07-03T19:27:42Z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7de70ee2-0cb4-4d60-aee5-75ef2c4c8a90_Enabled">
    <vt:lpwstr>True</vt:lpwstr>
  </property>
  <property fmtid="{D5CDD505-2E9C-101B-9397-08002B2CF9AE}" pid="4" name="MSIP_Label_7de70ee2-0cb4-4d60-aee5-75ef2c4c8a90_SiteId">
    <vt:lpwstr>945c199a-83a2-4e80-9f8c-5a91be5752dd</vt:lpwstr>
  </property>
  <property fmtid="{D5CDD505-2E9C-101B-9397-08002B2CF9AE}" pid="5" name="MSIP_Label_7de70ee2-0cb4-4d60-aee5-75ef2c4c8a90_Owner">
    <vt:lpwstr>Gabriela_de_Oliveira@Dell.com</vt:lpwstr>
  </property>
  <property fmtid="{D5CDD505-2E9C-101B-9397-08002B2CF9AE}" pid="6" name="MSIP_Label_7de70ee2-0cb4-4d60-aee5-75ef2c4c8a90_SetDate">
    <vt:lpwstr>2019-07-01T20:40:39.7565584Z</vt:lpwstr>
  </property>
  <property fmtid="{D5CDD505-2E9C-101B-9397-08002B2CF9AE}" pid="7" name="MSIP_Label_7de70ee2-0cb4-4d60-aee5-75ef2c4c8a90_Name">
    <vt:lpwstr>Internal Use</vt:lpwstr>
  </property>
  <property fmtid="{D5CDD505-2E9C-101B-9397-08002B2CF9AE}" pid="8" name="MSIP_Label_7de70ee2-0cb4-4d60-aee5-75ef2c4c8a90_Application">
    <vt:lpwstr>Microsoft Azure Information Protection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da6fab74-d5af-4af7-a9a4-78d84655a626_Enabled">
    <vt:lpwstr>True</vt:lpwstr>
  </property>
  <property fmtid="{D5CDD505-2E9C-101B-9397-08002B2CF9AE}" pid="11" name="MSIP_Label_da6fab74-d5af-4af7-a9a4-78d84655a626_SiteId">
    <vt:lpwstr>945c199a-83a2-4e80-9f8c-5a91be5752dd</vt:lpwstr>
  </property>
  <property fmtid="{D5CDD505-2E9C-101B-9397-08002B2CF9AE}" pid="12" name="MSIP_Label_da6fab74-d5af-4af7-a9a4-78d84655a626_Owner">
    <vt:lpwstr>Gabriela_de_Oliveira@Dell.com</vt:lpwstr>
  </property>
  <property fmtid="{D5CDD505-2E9C-101B-9397-08002B2CF9AE}" pid="13" name="MSIP_Label_da6fab74-d5af-4af7-a9a4-78d84655a626_SetDate">
    <vt:lpwstr>2019-07-01T20:40:39.7565584Z</vt:lpwstr>
  </property>
  <property fmtid="{D5CDD505-2E9C-101B-9397-08002B2CF9AE}" pid="14" name="MSIP_Label_da6fab74-d5af-4af7-a9a4-78d84655a626_Name">
    <vt:lpwstr>Visual Marking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Parent">
    <vt:lpwstr>7de70ee2-0cb4-4d60-aee5-75ef2c4c8a90</vt:lpwstr>
  </property>
  <property fmtid="{D5CDD505-2E9C-101B-9397-08002B2CF9AE}" pid="17" name="MSIP_Label_da6fab74-d5af-4af7-a9a4-78d84655a626_Extended_MSFT_Method">
    <vt:lpwstr>Manual</vt:lpwstr>
  </property>
  <property fmtid="{D5CDD505-2E9C-101B-9397-08002B2CF9AE}" pid="18" name="aiplabel">
    <vt:lpwstr>Internal Use Visual Marking</vt:lpwstr>
  </property>
</Properties>
</file>